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81" r:id="rId5"/>
    <p:sldMasterId id="2147483682" r:id="rId6"/>
    <p:sldMasterId id="2147483683" r:id="rId7"/>
  </p:sldMasterIdLst>
  <p:notesMasterIdLst>
    <p:notesMasterId r:id="rId8"/>
  </p:notesMasterIdLst>
  <p:sldIdLst>
    <p:sldId id="256" r:id="rId9"/>
    <p:sldId id="257" r:id="rId10"/>
    <p:sldId id="258" r:id="rId11"/>
    <p:sldId id="259"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690730-DB5B-46A7-84B1-C3D8A8C085E2}">
  <a:tblStyle styleId="{77690730-DB5B-46A7-84B1-C3D8A8C085E2}"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7AB2190-A80A-4355-A67A-E68EC55372B0}"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11" Type="http://schemas.openxmlformats.org/officeDocument/2006/relationships/slide" Target="slides/slide3.xml"/><Relationship Id="rId22" Type="http://schemas.openxmlformats.org/officeDocument/2006/relationships/font" Target="fonts/PlusJakartaSans-boldItalic.fntdata"/><Relationship Id="rId10" Type="http://schemas.openxmlformats.org/officeDocument/2006/relationships/slide" Target="slides/slide2.xml"/><Relationship Id="rId21" Type="http://schemas.openxmlformats.org/officeDocument/2006/relationships/font" Target="fonts/PlusJakartaSans-italic.fntdata"/><Relationship Id="rId13" Type="http://schemas.openxmlformats.org/officeDocument/2006/relationships/font" Target="fonts/Halant-regular.fntdata"/><Relationship Id="rId12" Type="http://schemas.openxmlformats.org/officeDocument/2006/relationships/slide" Target="slides/slide4.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5" Type="http://schemas.openxmlformats.org/officeDocument/2006/relationships/slideMaster" Target="slideMasters/slideMaster1.xml"/><Relationship Id="rId19" Type="http://schemas.openxmlformats.org/officeDocument/2006/relationships/font" Target="fonts/PlusJakartaSans-regular.fntdata"/><Relationship Id="rId6" Type="http://schemas.openxmlformats.org/officeDocument/2006/relationships/slideMaster" Target="slideMasters/slideMaster2.xml"/><Relationship Id="rId18" Type="http://schemas.openxmlformats.org/officeDocument/2006/relationships/font" Target="fonts/Inter-boldItalic.fntdata"/><Relationship Id="rId7" Type="http://schemas.openxmlformats.org/officeDocument/2006/relationships/slideMaster" Target="slideMasters/slideMaster3.xml"/><Relationship Id="rId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3600e6142b9_0_1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3600e6142b9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6860d0ecaa_0_54: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6860d0ecaa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600e6142b9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600e6142b9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6860d0ecaa_0_2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6860d0ecaa_0_2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9" name="Shape 99"/>
        <p:cNvGrpSpPr/>
        <p:nvPr/>
      </p:nvGrpSpPr>
      <p:grpSpPr>
        <a:xfrm>
          <a:off x="0" y="0"/>
          <a:ext cx="0" cy="0"/>
          <a:chOff x="0" y="0"/>
          <a:chExt cx="0" cy="0"/>
        </a:xfrm>
      </p:grpSpPr>
      <p:sp>
        <p:nvSpPr>
          <p:cNvPr id="100" name="Google Shape;100;p26"/>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01" name="Google Shape;101;p26"/>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02" name="Google Shape;102;p2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3" name="Shape 103"/>
        <p:cNvGrpSpPr/>
        <p:nvPr/>
      </p:nvGrpSpPr>
      <p:grpSpPr>
        <a:xfrm>
          <a:off x="0" y="0"/>
          <a:ext cx="0" cy="0"/>
          <a:chOff x="0" y="0"/>
          <a:chExt cx="0" cy="0"/>
        </a:xfrm>
      </p:grpSpPr>
      <p:sp>
        <p:nvSpPr>
          <p:cNvPr id="104" name="Google Shape;104;p27"/>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05" name="Google Shape;105;p2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6" name="Shape 106"/>
        <p:cNvGrpSpPr/>
        <p:nvPr/>
      </p:nvGrpSpPr>
      <p:grpSpPr>
        <a:xfrm>
          <a:off x="0" y="0"/>
          <a:ext cx="0" cy="0"/>
          <a:chOff x="0" y="0"/>
          <a:chExt cx="0" cy="0"/>
        </a:xfrm>
      </p:grpSpPr>
      <p:sp>
        <p:nvSpPr>
          <p:cNvPr id="107" name="Google Shape;107;p2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08" name="Google Shape;108;p28"/>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09" name="Google Shape;109;p2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0" name="Shape 110"/>
        <p:cNvGrpSpPr/>
        <p:nvPr/>
      </p:nvGrpSpPr>
      <p:grpSpPr>
        <a:xfrm>
          <a:off x="0" y="0"/>
          <a:ext cx="0" cy="0"/>
          <a:chOff x="0" y="0"/>
          <a:chExt cx="0" cy="0"/>
        </a:xfrm>
      </p:grpSpPr>
      <p:sp>
        <p:nvSpPr>
          <p:cNvPr id="111" name="Google Shape;111;p29"/>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2" name="Google Shape;112;p29"/>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3" name="Google Shape;113;p29"/>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14" name="Google Shape;114;p2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5" name="Shape 115"/>
        <p:cNvGrpSpPr/>
        <p:nvPr/>
      </p:nvGrpSpPr>
      <p:grpSpPr>
        <a:xfrm>
          <a:off x="0" y="0"/>
          <a:ext cx="0" cy="0"/>
          <a:chOff x="0" y="0"/>
          <a:chExt cx="0" cy="0"/>
        </a:xfrm>
      </p:grpSpPr>
      <p:sp>
        <p:nvSpPr>
          <p:cNvPr id="116" name="Google Shape;116;p30"/>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17" name="Google Shape;117;p3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8" name="Shape 118"/>
        <p:cNvGrpSpPr/>
        <p:nvPr/>
      </p:nvGrpSpPr>
      <p:grpSpPr>
        <a:xfrm>
          <a:off x="0" y="0"/>
          <a:ext cx="0" cy="0"/>
          <a:chOff x="0" y="0"/>
          <a:chExt cx="0" cy="0"/>
        </a:xfrm>
      </p:grpSpPr>
      <p:sp>
        <p:nvSpPr>
          <p:cNvPr id="119" name="Google Shape;119;p31"/>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120" name="Google Shape;120;p31"/>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121" name="Google Shape;121;p3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2" name="Shape 122"/>
        <p:cNvGrpSpPr/>
        <p:nvPr/>
      </p:nvGrpSpPr>
      <p:grpSpPr>
        <a:xfrm>
          <a:off x="0" y="0"/>
          <a:ext cx="0" cy="0"/>
          <a:chOff x="0" y="0"/>
          <a:chExt cx="0" cy="0"/>
        </a:xfrm>
      </p:grpSpPr>
      <p:sp>
        <p:nvSpPr>
          <p:cNvPr id="123" name="Google Shape;123;p32"/>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124" name="Google Shape;124;p3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5" name="Shape 125"/>
        <p:cNvGrpSpPr/>
        <p:nvPr/>
      </p:nvGrpSpPr>
      <p:grpSpPr>
        <a:xfrm>
          <a:off x="0" y="0"/>
          <a:ext cx="0" cy="0"/>
          <a:chOff x="0" y="0"/>
          <a:chExt cx="0" cy="0"/>
        </a:xfrm>
      </p:grpSpPr>
      <p:sp>
        <p:nvSpPr>
          <p:cNvPr id="126" name="Google Shape;126;p33"/>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127" name="Google Shape;127;p33"/>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128" name="Google Shape;128;p33"/>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129" name="Google Shape;129;p33"/>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30" name="Google Shape;130;p3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p34"/>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133" name="Google Shape;133;p3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p35"/>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136" name="Google Shape;136;p35"/>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137" name="Google Shape;137;p3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p3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2" Type="http://schemas.openxmlformats.org/officeDocument/2006/relationships/theme" Target="../theme/theme1.xml"/><Relationship Id="rId9" Type="http://schemas.openxmlformats.org/officeDocument/2006/relationships/slideLayout" Target="../slideLayouts/slideLayout31.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95" name="Shape 95"/>
        <p:cNvGrpSpPr/>
        <p:nvPr/>
      </p:nvGrpSpPr>
      <p:grpSpPr>
        <a:xfrm>
          <a:off x="0" y="0"/>
          <a:ext cx="0" cy="0"/>
          <a:chOff x="0" y="0"/>
          <a:chExt cx="0" cy="0"/>
        </a:xfrm>
      </p:grpSpPr>
      <p:sp>
        <p:nvSpPr>
          <p:cNvPr id="96" name="Google Shape;96;p25"/>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97" name="Google Shape;97;p25"/>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98" name="Google Shape;98;p25"/>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3.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3" name="Shape 143"/>
        <p:cNvGrpSpPr/>
        <p:nvPr/>
      </p:nvGrpSpPr>
      <p:grpSpPr>
        <a:xfrm>
          <a:off x="0" y="0"/>
          <a:ext cx="0" cy="0"/>
          <a:chOff x="0" y="0"/>
          <a:chExt cx="0" cy="0"/>
        </a:xfrm>
      </p:grpSpPr>
      <p:sp>
        <p:nvSpPr>
          <p:cNvPr id="144" name="Google Shape;144;p37"/>
          <p:cNvSpPr txBox="1"/>
          <p:nvPr/>
        </p:nvSpPr>
        <p:spPr>
          <a:xfrm>
            <a:off x="0" y="0"/>
            <a:ext cx="7772400" cy="6552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Guided Notes: The Ottoman Empire </a:t>
            </a:r>
            <a:endParaRPr sz="1900">
              <a:solidFill>
                <a:schemeClr val="dk1"/>
              </a:solidFill>
              <a:latin typeface="Halant"/>
              <a:ea typeface="Halant"/>
              <a:cs typeface="Halant"/>
              <a:sym typeface="Halant"/>
            </a:endParaRPr>
          </a:p>
        </p:txBody>
      </p:sp>
      <p:pic>
        <p:nvPicPr>
          <p:cNvPr id="145" name="Google Shape;14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6" name="Google Shape;14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7" name="Google Shape;14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8" name="Google Shape;148;p37"/>
          <p:cNvPicPr preferRelativeResize="0"/>
          <p:nvPr/>
        </p:nvPicPr>
        <p:blipFill>
          <a:blip r:embed="rId4">
            <a:alphaModFix/>
          </a:blip>
          <a:stretch>
            <a:fillRect/>
          </a:stretch>
        </p:blipFill>
        <p:spPr>
          <a:xfrm>
            <a:off x="226473" y="76726"/>
            <a:ext cx="1039795" cy="431175"/>
          </a:xfrm>
          <a:prstGeom prst="rect">
            <a:avLst/>
          </a:prstGeom>
          <a:noFill/>
          <a:ln>
            <a:noFill/>
          </a:ln>
        </p:spPr>
      </p:pic>
      <p:sp>
        <p:nvSpPr>
          <p:cNvPr id="149" name="Google Shape;149;p37"/>
          <p:cNvSpPr txBox="1"/>
          <p:nvPr/>
        </p:nvSpPr>
        <p:spPr>
          <a:xfrm>
            <a:off x="594300" y="807697"/>
            <a:ext cx="6583800" cy="9234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Name: ______________________________________  Date: ________ Class: ____________________</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Complete the handout while following along with the teacher’s presentation of notes on the expansion and consolidation of the Ottoman Empire.</a:t>
            </a:r>
            <a:endParaRPr sz="1200">
              <a:solidFill>
                <a:schemeClr val="dk1"/>
              </a:solidFill>
              <a:latin typeface="Inter"/>
              <a:ea typeface="Inter"/>
              <a:cs typeface="Inter"/>
              <a:sym typeface="Inter"/>
            </a:endParaRPr>
          </a:p>
        </p:txBody>
      </p:sp>
      <p:sp>
        <p:nvSpPr>
          <p:cNvPr id="150" name="Google Shape;150;p37"/>
          <p:cNvSpPr txBox="1"/>
          <p:nvPr/>
        </p:nvSpPr>
        <p:spPr>
          <a:xfrm>
            <a:off x="328700" y="1731100"/>
            <a:ext cx="7162200" cy="76170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2) What empire did the Ottomans replace, and what city was its capital?</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3) Who founded the Ottoman Empire and where was it located?</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4) </a:t>
            </a:r>
            <a:r>
              <a:rPr lang="en" sz="1100">
                <a:solidFill>
                  <a:schemeClr val="dk1"/>
                </a:solidFill>
                <a:latin typeface="Inter"/>
                <a:ea typeface="Inter"/>
                <a:cs typeface="Inter"/>
                <a:sym typeface="Inter"/>
              </a:rPr>
              <a:t>What role did gunpowder play in the conquest of Constantinople, and why was the conquest significant?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What was the devshirme system, and who did it affect?</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7) Who were the Janissaries, and what role did they play in supporting the sultan?</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millet system, and how did it help the Ottomans govern a diverse empire?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was the jizya, and who paid it?</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8) What major religious conflict existed between the Ottomans and a neighboring empire?</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(Slide 9) What was the significance of converting the Hagia Sophia into a mosque?</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lnSpc>
                <a:spcPct val="100000"/>
              </a:lnSpc>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In your opinion, which strategy was most effective for the Ottomans in maintaining control over a diverse empire? Explain your reasoning below then share with a neighbor. </a:t>
            </a:r>
            <a:endParaRPr sz="11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1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8"/>
          <p:cNvSpPr txBox="1"/>
          <p:nvPr/>
        </p:nvSpPr>
        <p:spPr>
          <a:xfrm>
            <a:off x="0" y="0"/>
            <a:ext cx="7772400" cy="669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Evaluating Arguments &amp; </a:t>
            </a:r>
            <a:r>
              <a:rPr lang="en" sz="1400">
                <a:solidFill>
                  <a:schemeClr val="dk1"/>
                </a:solidFill>
                <a:latin typeface="Halant"/>
                <a:ea typeface="Halant"/>
                <a:cs typeface="Halant"/>
                <a:sym typeface="Halant"/>
              </a:rPr>
              <a:t>Comparison</a:t>
            </a:r>
            <a:endParaRPr sz="1400">
              <a:solidFill>
                <a:schemeClr val="dk1"/>
              </a:solidFill>
              <a:latin typeface="Halant"/>
              <a:ea typeface="Halant"/>
              <a:cs typeface="Halant"/>
              <a:sym typeface="Halant"/>
            </a:endParaRPr>
          </a:p>
          <a:p>
            <a:pPr indent="0" lvl="0" marL="0" rtl="0" algn="ctr">
              <a:spcBef>
                <a:spcPts val="0"/>
              </a:spcBef>
              <a:spcAft>
                <a:spcPts val="0"/>
              </a:spcAft>
              <a:buNone/>
            </a:pPr>
            <a:r>
              <a:rPr lang="en" sz="1900">
                <a:solidFill>
                  <a:schemeClr val="dk1"/>
                </a:solidFill>
                <a:latin typeface="Plus Jakarta Sans"/>
                <a:ea typeface="Plus Jakarta Sans"/>
                <a:cs typeface="Plus Jakarta Sans"/>
                <a:sym typeface="Plus Jakarta Sans"/>
              </a:rPr>
              <a:t>Source 1: Rietbergen</a:t>
            </a:r>
            <a:endParaRPr sz="1900">
              <a:solidFill>
                <a:schemeClr val="dk1"/>
              </a:solidFill>
              <a:latin typeface="Plus Jakarta Sans"/>
              <a:ea typeface="Plus Jakarta Sans"/>
              <a:cs typeface="Plus Jakarta Sans"/>
              <a:sym typeface="Plus Jakarta Sans"/>
            </a:endParaRPr>
          </a:p>
        </p:txBody>
      </p:sp>
      <p:sp>
        <p:nvSpPr>
          <p:cNvPr id="156" name="Google Shape;156;p38"/>
          <p:cNvSpPr txBox="1"/>
          <p:nvPr/>
        </p:nvSpPr>
        <p:spPr>
          <a:xfrm>
            <a:off x="5542353" y="96369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7" name="Google Shape;157;p38"/>
          <p:cNvPicPr preferRelativeResize="0"/>
          <p:nvPr/>
        </p:nvPicPr>
        <p:blipFill>
          <a:blip r:embed="rId3">
            <a:alphaModFix/>
          </a:blip>
          <a:stretch>
            <a:fillRect/>
          </a:stretch>
        </p:blipFill>
        <p:spPr>
          <a:xfrm>
            <a:off x="390131" y="9513171"/>
            <a:ext cx="419181" cy="419181"/>
          </a:xfrm>
          <a:prstGeom prst="rect">
            <a:avLst/>
          </a:prstGeom>
          <a:noFill/>
          <a:ln>
            <a:noFill/>
          </a:ln>
        </p:spPr>
      </p:pic>
      <p:sp>
        <p:nvSpPr>
          <p:cNvPr id="158" name="Google Shape;158;p38"/>
          <p:cNvSpPr txBox="1"/>
          <p:nvPr/>
        </p:nvSpPr>
        <p:spPr>
          <a:xfrm>
            <a:off x="2974875" y="96369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8"/>
          <p:cNvPicPr preferRelativeResize="0"/>
          <p:nvPr/>
        </p:nvPicPr>
        <p:blipFill>
          <a:blip r:embed="rId4">
            <a:alphaModFix/>
          </a:blip>
          <a:stretch>
            <a:fillRect/>
          </a:stretch>
        </p:blipFill>
        <p:spPr>
          <a:xfrm>
            <a:off x="216272" y="154797"/>
            <a:ext cx="1027148" cy="425928"/>
          </a:xfrm>
          <a:prstGeom prst="rect">
            <a:avLst/>
          </a:prstGeom>
          <a:noFill/>
          <a:ln>
            <a:noFill/>
          </a:ln>
        </p:spPr>
      </p:pic>
      <p:graphicFrame>
        <p:nvGraphicFramePr>
          <p:cNvPr id="160" name="Google Shape;160;p38"/>
          <p:cNvGraphicFramePr/>
          <p:nvPr/>
        </p:nvGraphicFramePr>
        <p:xfrm>
          <a:off x="390126" y="803226"/>
          <a:ext cx="3000000" cy="3000000"/>
        </p:xfrm>
        <a:graphic>
          <a:graphicData uri="http://schemas.openxmlformats.org/drawingml/2006/table">
            <a:tbl>
              <a:tblPr>
                <a:noFill/>
                <a:tableStyleId>{77690730-DB5B-46A7-84B1-C3D8A8C085E2}</a:tableStyleId>
              </a:tblPr>
              <a:tblGrid>
                <a:gridCol w="7057200"/>
              </a:tblGrid>
              <a:tr h="436250">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Halant"/>
                          <a:ea typeface="Halant"/>
                          <a:cs typeface="Halant"/>
                          <a:sym typeface="Halant"/>
                        </a:rPr>
                        <a:t>Source: Peter Rietbergen, “Not of This World …?: Religious Power and Imperial Rule in Eurasia, ca. Thirteenth – ca. Eighteenth Century,” in </a:t>
                      </a:r>
                      <a:r>
                        <a:rPr i="1" lang="en" sz="1200">
                          <a:solidFill>
                            <a:schemeClr val="dk1"/>
                          </a:solidFill>
                          <a:latin typeface="Halant"/>
                          <a:ea typeface="Halant"/>
                          <a:cs typeface="Halant"/>
                          <a:sym typeface="Halant"/>
                        </a:rPr>
                        <a:t>Prince, Pen, and Sword: Eurasian Perspectives</a:t>
                      </a:r>
                      <a:r>
                        <a:rPr lang="en" sz="1200">
                          <a:solidFill>
                            <a:schemeClr val="dk1"/>
                          </a:solidFill>
                          <a:latin typeface="Halant"/>
                          <a:ea typeface="Halant"/>
                          <a:cs typeface="Halant"/>
                          <a:sym typeface="Halant"/>
                        </a:rPr>
                        <a:t>, ed. Maaike van Berkel and Jeroen Duindam, 2018.</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t/>
                      </a:r>
                      <a:endParaRPr sz="1000">
                        <a:solidFill>
                          <a:schemeClr val="dk1"/>
                        </a:solidFill>
                        <a:latin typeface="Halant"/>
                        <a:ea typeface="Halant"/>
                        <a:cs typeface="Halant"/>
                        <a:sym typeface="Halant"/>
                      </a:endParaRPr>
                    </a:p>
                    <a:p>
                      <a:pPr indent="0" lvl="0" marL="0" rtl="0" algn="l">
                        <a:lnSpc>
                          <a:spcPct val="100000"/>
                        </a:lnSpc>
                        <a:spcBef>
                          <a:spcPts val="0"/>
                        </a:spcBef>
                        <a:spcAft>
                          <a:spcPts val="0"/>
                        </a:spcAft>
                        <a:buClr>
                          <a:schemeClr val="dk1"/>
                        </a:buClr>
                        <a:buSzPts val="1100"/>
                        <a:buFont typeface="Arial"/>
                        <a:buNone/>
                      </a:pPr>
                      <a:r>
                        <a:rPr lang="en" sz="1000">
                          <a:solidFill>
                            <a:schemeClr val="dk1"/>
                          </a:solidFill>
                          <a:latin typeface="Inter"/>
                          <a:ea typeface="Inter"/>
                          <a:cs typeface="Inter"/>
                          <a:sym typeface="Inter"/>
                        </a:rPr>
                        <a:t>Note: Peter Rietbergen is a Dutch historian whose work focuses on European cultural history. He is Professor Emeritus of History at Radboud University in the Netherlands.</a:t>
                      </a:r>
                      <a:endParaRPr sz="1000">
                        <a:latin typeface="Inter"/>
                        <a:ea typeface="Inter"/>
                        <a:cs typeface="Inter"/>
                        <a:sym typeface="Inter"/>
                      </a:endParaRPr>
                    </a:p>
                  </a:txBody>
                  <a:tcPr marT="66525" marB="66525" marR="67475" marL="67475">
                    <a:lnL cap="flat" cmpd="sng" w="12700">
                      <a:solidFill>
                        <a:srgbClr val="9E9E9E"/>
                      </a:solidFill>
                      <a:prstDash val="solid"/>
                      <a:round/>
                      <a:headEnd len="sm" w="sm" type="none"/>
                      <a:tailEnd len="sm" w="sm" type="none"/>
                    </a:lnL>
                    <a:lnR cap="flat" cmpd="sng" w="12700">
                      <a:solidFill>
                        <a:srgbClr val="9E9E9E"/>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solidFill>
                      <a:prstDash val="solid"/>
                      <a:round/>
                      <a:headEnd len="sm" w="sm" type="none"/>
                      <a:tailEnd len="sm" w="sm" type="none"/>
                    </a:lnB>
                  </a:tcPr>
                </a:tc>
              </a:tr>
              <a:tr h="22380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As to religious policy… the Ottoman Empire always has been described as relatively tolerant towards its minorities: the Jews, first and foremost, and the various Christian denominations… Both Jews and Christians were important mainly for economic reasons. Living in the port cities of Anatolia, Syria, and Egypt, they did not threaten to destabilize the vast, agrarian, and, hence, more traditional interior of the empire. Specifically the foreign, i.e. European-Christian communities—but also the Lebanese Christians—sought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protection of the rulers of the trading nations whence they came. Given their importance, the Ottoman authorities accorded them a series of privileges, ‘capitulations’, that regulated these peoples’ lives. Consequently, these communities were allowed to have their own jurisdiction in cases not involving other religious groups, capital offences, or threats to public order. Moreover, the Greek Orthodox Church, which retained its patriarch in Constantinople, was largely left alone, although closely scrutinized by the sultanic government.</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Part of the explanation for this ‘liberal’ policy is that, except for the mainly Orthodox Christians in the Balkans—who, however, often converted voluntarily or, if rebellious, were compelled to do so—, and the Armenians on the eastern frontier, these very diverse Christian communities did not constitute a large part of the empire’s population. Also, precisely their diversity precluded the genesis of a unified movement that might have threatened to overthrow the regime in Istanbul. In short, the Ottoman government did not feel any necessity to grant these minority groups a place amongst the empire’s elite, and, thus, a voice in state matters.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Nevertheless, the so-called devshirme, which forcibly recruited young boys from, mainly, Christian households to serve the sultan, sometimes did propel them to leading positions both in the military elite corps of the empire, the Janissaries, and in the imperial administration. Actually, out of the seventy-eight grand viziers who governed the empire between the mid-fifteenth and the late seventeenth century, only eleven were Turkish. The great majority of the others were of some Christian background, having been introduced into the imperial bureaucracy via, precisely, the devshirme-system.</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highlight>
                          <a:srgbClr val="FFFFFF"/>
                        </a:highlight>
                        <a:latin typeface="Inter"/>
                        <a:ea typeface="Inter"/>
                        <a:cs typeface="Inter"/>
                        <a:sym typeface="Inter"/>
                      </a:endParaRPr>
                    </a:p>
                  </a:txBody>
                  <a:tcPr marT="66525" marB="66525" marR="67475" marL="67475">
                    <a:lnL cap="flat" cmpd="sng" w="12700">
                      <a:solidFill>
                        <a:srgbClr val="9E9E9E">
                          <a:alpha val="0"/>
                        </a:srgbClr>
                      </a:solidFill>
                      <a:prstDash val="solid"/>
                      <a:round/>
                      <a:headEnd len="sm" w="sm" type="none"/>
                      <a:tailEnd len="sm" w="sm" type="none"/>
                    </a:lnL>
                    <a:lnR cap="flat" cmpd="sng" w="12700">
                      <a:solidFill>
                        <a:srgbClr val="9E9E9E">
                          <a:alpha val="0"/>
                        </a:srgbClr>
                      </a:solidFill>
                      <a:prstDash val="solid"/>
                      <a:round/>
                      <a:headEnd len="sm" w="sm" type="none"/>
                      <a:tailEnd len="sm" w="sm" type="none"/>
                    </a:lnR>
                    <a:lnT cap="flat" cmpd="sng" w="12700">
                      <a:solidFill>
                        <a:srgbClr val="9E9E9E"/>
                      </a:solidFill>
                      <a:prstDash val="solid"/>
                      <a:round/>
                      <a:headEnd len="sm" w="sm" type="none"/>
                      <a:tailEnd len="sm" w="sm" type="none"/>
                    </a:lnT>
                    <a:lnB cap="flat" cmpd="sng" w="12700">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Disciplinary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Evaluating Arguments </a:t>
            </a:r>
            <a:endParaRPr sz="2500">
              <a:solidFill>
                <a:schemeClr val="dk1"/>
              </a:solidFill>
              <a:latin typeface="Plus Jakarta Sans"/>
              <a:ea typeface="Plus Jakarta Sans"/>
              <a:cs typeface="Plus Jakarta Sans"/>
              <a:sym typeface="Plus Jakarta Sans"/>
            </a:endParaRPr>
          </a:p>
        </p:txBody>
      </p:sp>
      <p:sp>
        <p:nvSpPr>
          <p:cNvPr id="166" name="Google Shape;166;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©2024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67" name="Google Shape;167;p3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68" name="Google Shape;16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9" name="Google Shape;169;p3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70" name="Google Shape;170;p39"/>
          <p:cNvSpPr txBox="1"/>
          <p:nvPr/>
        </p:nvSpPr>
        <p:spPr>
          <a:xfrm>
            <a:off x="1519775" y="1156775"/>
            <a:ext cx="5359800" cy="674400"/>
          </a:xfrm>
          <a:prstGeom prst="rect">
            <a:avLst/>
          </a:prstGeom>
          <a:noFill/>
          <a:ln>
            <a:noFill/>
          </a:ln>
        </p:spPr>
        <p:txBody>
          <a:bodyPr anchorCtr="0" anchor="ctr" bIns="113100" lIns="113100" spcFirstLastPara="1" rIns="113100" wrap="square" tIns="113100">
            <a:noAutofit/>
          </a:bodyPr>
          <a:lstStyle/>
          <a:p>
            <a:pPr indent="0" lvl="0" marL="0" rtl="0" algn="l">
              <a:spcBef>
                <a:spcPts val="0"/>
              </a:spcBef>
              <a:spcAft>
                <a:spcPts val="0"/>
              </a:spcAft>
              <a:buNone/>
            </a:pPr>
            <a:r>
              <a:rPr b="1" lang="en" sz="1200">
                <a:latin typeface="Plus Jakarta Sans"/>
                <a:ea typeface="Plus Jakarta Sans"/>
                <a:cs typeface="Plus Jakarta Sans"/>
                <a:sym typeface="Plus Jakarta Sans"/>
              </a:rPr>
              <a:t>Directions</a:t>
            </a:r>
            <a:r>
              <a:rPr lang="en" sz="1200">
                <a:latin typeface="Plus Jakarta Sans"/>
                <a:ea typeface="Plus Jakarta Sans"/>
                <a:cs typeface="Plus Jakarta Sans"/>
                <a:sym typeface="Plus Jakarta Sans"/>
              </a:rPr>
              <a:t>: </a:t>
            </a:r>
            <a:r>
              <a:rPr lang="en" sz="1200">
                <a:latin typeface="Plus Jakarta Sans"/>
                <a:ea typeface="Plus Jakarta Sans"/>
                <a:cs typeface="Plus Jakarta Sans"/>
                <a:sym typeface="Plus Jakarta Sans"/>
              </a:rPr>
              <a:t>First, identify the source and the historical topic it corresponds to. Then, use the CLAIM protocol to effectively to identify and analyze the validity of the claim made in the source.</a:t>
            </a:r>
            <a:endParaRPr sz="1200">
              <a:latin typeface="Plus Jakarta Sans"/>
              <a:ea typeface="Plus Jakarta Sans"/>
              <a:cs typeface="Plus Jakarta Sans"/>
              <a:sym typeface="Plus Jakarta Sans"/>
            </a:endParaRPr>
          </a:p>
        </p:txBody>
      </p:sp>
      <p:graphicFrame>
        <p:nvGraphicFramePr>
          <p:cNvPr id="171" name="Google Shape;171;p39"/>
          <p:cNvGraphicFramePr/>
          <p:nvPr/>
        </p:nvGraphicFramePr>
        <p:xfrm>
          <a:off x="368663" y="3318225"/>
          <a:ext cx="3000000" cy="3000000"/>
        </p:xfrm>
        <a:graphic>
          <a:graphicData uri="http://schemas.openxmlformats.org/drawingml/2006/table">
            <a:tbl>
              <a:tblPr>
                <a:noFill/>
                <a:tableStyleId>{27AB2190-A80A-4355-A67A-E68EC55372B0}</a:tableStyleId>
              </a:tblPr>
              <a:tblGrid>
                <a:gridCol w="572175"/>
                <a:gridCol w="979150"/>
                <a:gridCol w="5618925"/>
              </a:tblGrid>
              <a:tr h="1170000">
                <a:tc>
                  <a:txBody>
                    <a:bodyPr/>
                    <a:lstStyle/>
                    <a:p>
                      <a:pPr indent="0" lvl="0" marL="0" rtl="0" algn="ctr">
                        <a:spcBef>
                          <a:spcPts val="0"/>
                        </a:spcBef>
                        <a:spcAft>
                          <a:spcPts val="0"/>
                        </a:spcAft>
                        <a:buNone/>
                      </a:pPr>
                      <a:r>
                        <a:rPr b="1" lang="en" sz="1700">
                          <a:latin typeface="Inter"/>
                          <a:ea typeface="Inter"/>
                          <a:cs typeface="Inter"/>
                          <a:sym typeface="Inter"/>
                        </a:rPr>
                        <a:t>C</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Claim</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is the main claim being made in source?</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L</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Logic</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What facts, evidence, and/or examples are provided to support the claim?</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A</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Authority</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Is the source credible and </a:t>
                      </a:r>
                      <a:r>
                        <a:rPr lang="en" sz="1200">
                          <a:latin typeface="Inter"/>
                          <a:ea typeface="Inter"/>
                          <a:cs typeface="Inter"/>
                          <a:sym typeface="Inter"/>
                        </a:rPr>
                        <a:t>what evidence could be used to verify it?</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I</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Intuition </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a:t>
                      </a:r>
                      <a:r>
                        <a:rPr lang="en" sz="1200">
                          <a:latin typeface="Inter"/>
                          <a:ea typeface="Inter"/>
                          <a:cs typeface="Inter"/>
                          <a:sym typeface="Inter"/>
                        </a:rPr>
                        <a:t> the claim make sense? What is your gut feeling about the claim made in the source? </a:t>
                      </a:r>
                      <a:r>
                        <a:rPr lang="en" sz="1200">
                          <a:latin typeface="Inter"/>
                          <a:ea typeface="Inter"/>
                          <a:cs typeface="Inter"/>
                          <a:sym typeface="Inter"/>
                        </a:rPr>
                        <a:t>Explain. </a:t>
                      </a:r>
                      <a:endParaRPr sz="1200">
                        <a:latin typeface="Inter"/>
                        <a:ea typeface="Inter"/>
                        <a:cs typeface="Inter"/>
                        <a:sym typeface="Inter"/>
                      </a:endParaRPr>
                    </a:p>
                  </a:txBody>
                  <a:tcPr marT="91425" marB="91425" marR="91425" marL="91425"/>
                </a:tc>
              </a:tr>
              <a:tr h="1170000">
                <a:tc>
                  <a:txBody>
                    <a:bodyPr/>
                    <a:lstStyle/>
                    <a:p>
                      <a:pPr indent="0" lvl="0" marL="0" rtl="0" algn="ctr">
                        <a:spcBef>
                          <a:spcPts val="0"/>
                        </a:spcBef>
                        <a:spcAft>
                          <a:spcPts val="0"/>
                        </a:spcAft>
                        <a:buNone/>
                      </a:pPr>
                      <a:r>
                        <a:rPr b="1" lang="en" sz="1700">
                          <a:latin typeface="Inter"/>
                          <a:ea typeface="Inter"/>
                          <a:cs typeface="Inter"/>
                          <a:sym typeface="Inter"/>
                        </a:rPr>
                        <a:t>M</a:t>
                      </a:r>
                      <a:endParaRPr b="1" sz="1700">
                        <a:latin typeface="Inter"/>
                        <a:ea typeface="Inter"/>
                        <a:cs typeface="Inter"/>
                        <a:sym typeface="Inter"/>
                      </a:endParaRPr>
                    </a:p>
                  </a:txBody>
                  <a:tcPr marT="91425" marB="91425" marR="91425" marL="91425" anchor="ctr"/>
                </a:tc>
                <a:tc>
                  <a:txBody>
                    <a:bodyPr/>
                    <a:lstStyle/>
                    <a:p>
                      <a:pPr indent="0" lvl="0" marL="0" rtl="0" algn="ctr">
                        <a:spcBef>
                          <a:spcPts val="0"/>
                        </a:spcBef>
                        <a:spcAft>
                          <a:spcPts val="0"/>
                        </a:spcAft>
                        <a:buNone/>
                      </a:pPr>
                      <a:r>
                        <a:rPr lang="en">
                          <a:latin typeface="Inter"/>
                          <a:ea typeface="Inter"/>
                          <a:cs typeface="Inter"/>
                          <a:sym typeface="Inter"/>
                        </a:rPr>
                        <a:t>Merit</a:t>
                      </a:r>
                      <a:endParaRPr>
                        <a:latin typeface="Inter"/>
                        <a:ea typeface="Inter"/>
                        <a:cs typeface="Inter"/>
                        <a:sym typeface="Inter"/>
                      </a:endParaRPr>
                    </a:p>
                  </a:txBody>
                  <a:tcPr marT="91425" marB="91425" marR="91425" marL="91425" anchor="ctr"/>
                </a:tc>
                <a:tc>
                  <a:txBody>
                    <a:bodyPr/>
                    <a:lstStyle/>
                    <a:p>
                      <a:pPr indent="0" lvl="0" marL="0" rtl="0" algn="l">
                        <a:spcBef>
                          <a:spcPts val="0"/>
                        </a:spcBef>
                        <a:spcAft>
                          <a:spcPts val="0"/>
                        </a:spcAft>
                        <a:buNone/>
                      </a:pPr>
                      <a:r>
                        <a:rPr lang="en" sz="1200">
                          <a:latin typeface="Inter"/>
                          <a:ea typeface="Inter"/>
                          <a:cs typeface="Inter"/>
                          <a:sym typeface="Inter"/>
                        </a:rPr>
                        <a:t>Does the claim merit our belief or should we be doubtful? Explain. </a:t>
                      </a:r>
                      <a:endParaRPr sz="1200">
                        <a:latin typeface="Inter"/>
                        <a:ea typeface="Inter"/>
                        <a:cs typeface="Inter"/>
                        <a:sym typeface="Inter"/>
                      </a:endParaRPr>
                    </a:p>
                  </a:txBody>
                  <a:tcPr marT="91425" marB="91425" marR="91425" marL="91425"/>
                </a:tc>
              </a:tr>
            </a:tbl>
          </a:graphicData>
        </a:graphic>
      </p:graphicFrame>
      <p:sp>
        <p:nvSpPr>
          <p:cNvPr id="172" name="Google Shape;172;p39"/>
          <p:cNvSpPr txBox="1"/>
          <p:nvPr/>
        </p:nvSpPr>
        <p:spPr>
          <a:xfrm>
            <a:off x="36867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300">
                <a:latin typeface="Inter"/>
                <a:ea typeface="Inter"/>
                <a:cs typeface="Inter"/>
                <a:sym typeface="Inter"/>
              </a:rPr>
              <a:t>Name or Title of source being analyzed</a:t>
            </a:r>
            <a:endParaRPr sz="1300">
              <a:latin typeface="Inter"/>
              <a:ea typeface="Inter"/>
              <a:cs typeface="Inter"/>
              <a:sym typeface="Inter"/>
            </a:endParaRPr>
          </a:p>
        </p:txBody>
      </p:sp>
      <p:sp>
        <p:nvSpPr>
          <p:cNvPr id="173" name="Google Shape;173;p39"/>
          <p:cNvSpPr txBox="1"/>
          <p:nvPr/>
        </p:nvSpPr>
        <p:spPr>
          <a:xfrm>
            <a:off x="4148025" y="2238300"/>
            <a:ext cx="3390900" cy="919800"/>
          </a:xfrm>
          <a:prstGeom prst="rect">
            <a:avLst/>
          </a:prstGeom>
          <a:noFill/>
          <a:ln cap="flat" cmpd="sng" w="19050">
            <a:solidFill>
              <a:srgbClr val="9E9E9E"/>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Clr>
                <a:schemeClr val="dk1"/>
              </a:buClr>
              <a:buSzPts val="1100"/>
              <a:buFont typeface="Arial"/>
              <a:buNone/>
            </a:pPr>
            <a:r>
              <a:rPr lang="en" sz="1300">
                <a:solidFill>
                  <a:schemeClr val="dk1"/>
                </a:solidFill>
                <a:latin typeface="Inter"/>
                <a:ea typeface="Inter"/>
                <a:cs typeface="Inter"/>
                <a:sym typeface="Inter"/>
              </a:rPr>
              <a:t>Historical</a:t>
            </a:r>
            <a:r>
              <a:rPr lang="en" sz="1300">
                <a:solidFill>
                  <a:schemeClr val="dk1"/>
                </a:solidFill>
                <a:latin typeface="Inter"/>
                <a:ea typeface="Inter"/>
                <a:cs typeface="Inter"/>
                <a:sym typeface="Inter"/>
              </a:rPr>
              <a:t> Event/Topic/Idea: </a:t>
            </a:r>
            <a:endParaRPr sz="1300">
              <a:solidFill>
                <a:schemeClr val="dk1"/>
              </a:solidFill>
              <a:latin typeface="Inter"/>
              <a:ea typeface="Inter"/>
              <a:cs typeface="Inter"/>
              <a:sym typeface="Inter"/>
            </a:endParaRPr>
          </a:p>
          <a:p>
            <a:pPr indent="0" lvl="0" marL="0" rtl="0" algn="ctr">
              <a:spcBef>
                <a:spcPts val="0"/>
              </a:spcBef>
              <a:spcAft>
                <a:spcPts val="0"/>
              </a:spcAft>
              <a:buNone/>
            </a:pPr>
            <a:r>
              <a:t/>
            </a:r>
            <a:endParaRPr sz="1300">
              <a:latin typeface="Inter"/>
              <a:ea typeface="Inter"/>
              <a:cs typeface="Inter"/>
              <a:sym typeface="Inter"/>
            </a:endParaRPr>
          </a:p>
        </p:txBody>
      </p:sp>
      <p:pic>
        <p:nvPicPr>
          <p:cNvPr id="174" name="Google Shape;174;p39"/>
          <p:cNvPicPr preferRelativeResize="0"/>
          <p:nvPr/>
        </p:nvPicPr>
        <p:blipFill>
          <a:blip r:embed="rId5">
            <a:alphaModFix/>
          </a:blip>
          <a:stretch>
            <a:fillRect/>
          </a:stretch>
        </p:blipFill>
        <p:spPr>
          <a:xfrm flipH="1">
            <a:off x="551875" y="1042138"/>
            <a:ext cx="816975" cy="81697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The Ottoman Empire: Comparing Arguments</a:t>
            </a:r>
            <a:endParaRPr sz="1900">
              <a:latin typeface="Halant"/>
              <a:ea typeface="Halant"/>
              <a:cs typeface="Halant"/>
              <a:sym typeface="Halant"/>
            </a:endParaRPr>
          </a:p>
        </p:txBody>
      </p:sp>
      <p:pic>
        <p:nvPicPr>
          <p:cNvPr id="180" name="Google Shape;180;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83" name="Google Shape;183;p40"/>
          <p:cNvSpPr txBox="1"/>
          <p:nvPr/>
        </p:nvSpPr>
        <p:spPr>
          <a:xfrm>
            <a:off x="920225" y="1165550"/>
            <a:ext cx="5906700" cy="8072700"/>
          </a:xfrm>
          <a:prstGeom prst="rect">
            <a:avLst/>
          </a:prstGeom>
          <a:noFill/>
          <a:ln cap="flat" cmpd="sng" w="19050">
            <a:solidFill>
              <a:srgbClr val="9E9E9E"/>
            </a:solidFill>
            <a:prstDash val="solid"/>
            <a:round/>
            <a:headEnd len="sm" w="sm" type="none"/>
            <a:tailEnd len="sm" w="sm" type="none"/>
          </a:ln>
        </p:spPr>
        <p:txBody>
          <a:bodyPr anchorCtr="0" anchor="t" bIns="96675" lIns="96675" spcFirstLastPara="1" rIns="96675" wrap="square" tIns="96675">
            <a:noAutofit/>
          </a:bodyPr>
          <a:lstStyle/>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What is at least one similarity between the Rietbergen and Lopasic about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How do Rietbergen and Lopasic differ in their analysis of the Ottoman Empire? Cite Evidence.</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p>
            <a:pPr indent="-317500" lvl="0" marL="482600" rtl="0" algn="l">
              <a:lnSpc>
                <a:spcPct val="100000"/>
              </a:lnSpc>
              <a:spcBef>
                <a:spcPts val="0"/>
              </a:spcBef>
              <a:spcAft>
                <a:spcPts val="0"/>
              </a:spcAft>
              <a:buClr>
                <a:schemeClr val="dk1"/>
              </a:buClr>
              <a:buSzPts val="1200"/>
              <a:buFont typeface="Inter"/>
              <a:buAutoNum type="arabicPeriod"/>
            </a:pPr>
            <a:r>
              <a:rPr lang="en" sz="1200">
                <a:solidFill>
                  <a:schemeClr val="dk1"/>
                </a:solidFill>
                <a:highlight>
                  <a:srgbClr val="FFFFFF"/>
                </a:highlight>
                <a:latin typeface="Inter"/>
                <a:ea typeface="Inter"/>
                <a:cs typeface="Inter"/>
                <a:sym typeface="Inter"/>
              </a:rPr>
              <a:t>Why is it important to evaluate arguments and then compare multiple sources when studying the past?</a:t>
            </a:r>
            <a:endParaRPr sz="1200">
              <a:solidFill>
                <a:schemeClr val="dk1"/>
              </a:solidFill>
              <a:highlight>
                <a:srgbClr val="FFFFFF"/>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accent1"/>
              </a:solidFill>
              <a:highlight>
                <a:schemeClr val="lt1"/>
              </a:highlight>
              <a:latin typeface="Inter"/>
              <a:ea typeface="Inter"/>
              <a:cs typeface="Inter"/>
              <a:sym typeface="Inter"/>
            </a:endParaRPr>
          </a:p>
          <a:p>
            <a:pPr indent="0" lvl="0" marL="0" rtl="0" algn="l">
              <a:lnSpc>
                <a:spcPct val="100000"/>
              </a:lnSpc>
              <a:spcBef>
                <a:spcPts val="0"/>
              </a:spcBef>
              <a:spcAft>
                <a:spcPts val="0"/>
              </a:spcAft>
              <a:buNone/>
            </a:pPr>
            <a:r>
              <a:t/>
            </a:r>
            <a:endParaRPr b="1" sz="1200">
              <a:solidFill>
                <a:schemeClr val="dk1"/>
              </a:solidFill>
              <a:highlight>
                <a:schemeClr val="lt1"/>
              </a:highlight>
              <a:latin typeface="Inter"/>
              <a:ea typeface="Inter"/>
              <a:cs typeface="Inter"/>
              <a:sym typeface="Inter"/>
            </a:endParaRPr>
          </a:p>
        </p:txBody>
      </p:sp>
      <p:sp>
        <p:nvSpPr>
          <p:cNvPr id="184" name="Google Shape;184;p40"/>
          <p:cNvSpPr txBox="1"/>
          <p:nvPr/>
        </p:nvSpPr>
        <p:spPr>
          <a:xfrm>
            <a:off x="920225" y="576850"/>
            <a:ext cx="59067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After meeting with your partner and discussing the arguments of your assigned historian, answer the following questions.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